
<file path=[Content_Types].xml><?xml version="1.0" encoding="utf-8"?>
<Types xmlns="http://schemas.openxmlformats.org/package/2006/content-types">
  <Default ContentType="application/x-fontdata" Extension="fntdata"/>
  <Default ContentType="image/gif" Extension="gif"/>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7"/>
    <p:sldId id="257" r:id="rId28"/>
    <p:sldId id="258" r:id="rId29"/>
    <p:sldId id="259" r:id="rId30"/>
    <p:sldId id="260" r:id="rId31"/>
    <p:sldId id="261" r:id="rId32"/>
    <p:sldId id="262" r:id="rId33"/>
    <p:sldId id="263" r:id="rId34"/>
    <p:sldId id="264" r:id="rId35"/>
    <p:sldId id="265" r:id="rId36"/>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Fredoka" charset="1" panose="02000000000000000000"/>
      <p:regular r:id="rId10"/>
    </p:embeddedFont>
    <p:embeddedFont>
      <p:font typeface="Overpass" charset="1" panose="00000500000000000000"/>
      <p:regular r:id="rId11"/>
    </p:embeddedFont>
    <p:embeddedFont>
      <p:font typeface="Overpass Italics" charset="1" panose="00000500000000000000"/>
      <p:regular r:id="rId12"/>
    </p:embeddedFont>
    <p:embeddedFont>
      <p:font typeface="Overpass Thin" charset="1" panose="00000200000000000000"/>
      <p:regular r:id="rId13"/>
    </p:embeddedFont>
    <p:embeddedFont>
      <p:font typeface="Overpass Thin Italics" charset="1" panose="00000200000000000000"/>
      <p:regular r:id="rId14"/>
    </p:embeddedFont>
    <p:embeddedFont>
      <p:font typeface="Overpass Extra-Light" charset="1" panose="00000300000000000000"/>
      <p:regular r:id="rId15"/>
    </p:embeddedFont>
    <p:embeddedFont>
      <p:font typeface="Overpass Extra-Light Italics" charset="1" panose="00000300000000000000"/>
      <p:regular r:id="rId16"/>
    </p:embeddedFont>
    <p:embeddedFont>
      <p:font typeface="Overpass Light" charset="1" panose="00000400000000000000"/>
      <p:regular r:id="rId17"/>
    </p:embeddedFont>
    <p:embeddedFont>
      <p:font typeface="Overpass Light Italics" charset="1" panose="00000400000000000000"/>
      <p:regular r:id="rId18"/>
    </p:embeddedFont>
    <p:embeddedFont>
      <p:font typeface="Overpass Ultra-Bold" charset="1" panose="00000900000000000000"/>
      <p:regular r:id="rId19"/>
    </p:embeddedFont>
    <p:embeddedFont>
      <p:font typeface="Overpass Ultra-Bold Italics" charset="1" panose="00000900000000000000"/>
      <p:regular r:id="rId20"/>
    </p:embeddedFont>
    <p:embeddedFont>
      <p:font typeface="Canva Sans" charset="1" panose="020B0503030501040103"/>
      <p:regular r:id="rId21"/>
    </p:embeddedFont>
    <p:embeddedFont>
      <p:font typeface="Canva Sans Bold" charset="1" panose="020B0803030501040103"/>
      <p:regular r:id="rId22"/>
    </p:embeddedFont>
    <p:embeddedFont>
      <p:font typeface="Canva Sans Italics" charset="1" panose="020B0503030501040103"/>
      <p:regular r:id="rId23"/>
    </p:embeddedFont>
    <p:embeddedFont>
      <p:font typeface="Canva Sans Bold Italics" charset="1" panose="020B0803030501040103"/>
      <p:regular r:id="rId24"/>
    </p:embeddedFont>
    <p:embeddedFont>
      <p:font typeface="Canva Sans Medium" charset="1" panose="020B0603030501040103"/>
      <p:regular r:id="rId25"/>
    </p:embeddedFont>
    <p:embeddedFont>
      <p:font typeface="Canva Sans Medium Italics" charset="1" panose="020B0603030501040103"/>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slides/slide1.xml" Type="http://schemas.openxmlformats.org/officeDocument/2006/relationships/slide"/><Relationship Id="rId28" Target="slides/slide2.xml" Type="http://schemas.openxmlformats.org/officeDocument/2006/relationships/slide"/><Relationship Id="rId29" Target="slides/slide3.xml" Type="http://schemas.openxmlformats.org/officeDocument/2006/relationships/slide"/><Relationship Id="rId3" Target="viewProps.xml" Type="http://schemas.openxmlformats.org/officeDocument/2006/relationships/viewProps"/><Relationship Id="rId30" Target="slides/slide4.xml" Type="http://schemas.openxmlformats.org/officeDocument/2006/relationships/slide"/><Relationship Id="rId31" Target="slides/slide5.xml" Type="http://schemas.openxmlformats.org/officeDocument/2006/relationships/slide"/><Relationship Id="rId32" Target="slides/slide6.xml" Type="http://schemas.openxmlformats.org/officeDocument/2006/relationships/slide"/><Relationship Id="rId33" Target="slides/slide7.xml" Type="http://schemas.openxmlformats.org/officeDocument/2006/relationships/slide"/><Relationship Id="rId34" Target="slides/slide8.xml" Type="http://schemas.openxmlformats.org/officeDocument/2006/relationships/slide"/><Relationship Id="rId35" Target="slides/slide9.xml" Type="http://schemas.openxmlformats.org/officeDocument/2006/relationships/slide"/><Relationship Id="rId36" Target="slides/slide10.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gif>
</file>

<file path=ppt/media/image10.svg>
</file>

<file path=ppt/media/image11.gif>
</file>

<file path=ppt/media/image12.png>
</file>

<file path=ppt/media/image13.svg>
</file>

<file path=ppt/media/image14.png>
</file>

<file path=ppt/media/image15.svg>
</file>

<file path=ppt/media/image16.gif>
</file>

<file path=ppt/media/image2.gif>
</file>

<file path=ppt/media/image3.gif>
</file>

<file path=ppt/media/image4.gif>
</file>

<file path=ppt/media/image5.gif>
</file>

<file path=ppt/media/image6.png>
</file>

<file path=ppt/media/image7.svg>
</file>

<file path=ppt/media/image8.gif>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gif" Type="http://schemas.openxmlformats.org/officeDocument/2006/relationships/image"/><Relationship Id="rId3" Target="../media/image2.gif"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gif" Type="http://schemas.openxmlformats.org/officeDocument/2006/relationships/image"/><Relationship Id="rId3" Target="../media/image5.gif" Type="http://schemas.openxmlformats.org/officeDocument/2006/relationships/image"/><Relationship Id="rId4" Target="../media/image16.gif"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3.gif" Type="http://schemas.openxmlformats.org/officeDocument/2006/relationships/image"/><Relationship Id="rId3" Target="../media/image4.gif"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gif" Type="http://schemas.openxmlformats.org/officeDocument/2006/relationships/image"/><Relationship Id="rId3" Target="../media/image1.gif"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gif" Type="http://schemas.openxmlformats.org/officeDocument/2006/relationships/image"/><Relationship Id="rId3" Target="../media/image6.png" Type="http://schemas.openxmlformats.org/officeDocument/2006/relationships/image"/><Relationship Id="rId4" Target="../media/image7.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8.gif" Type="http://schemas.openxmlformats.org/officeDocument/2006/relationships/image"/><Relationship Id="rId3" Target="../media/image9.png" Type="http://schemas.openxmlformats.org/officeDocument/2006/relationships/image"/><Relationship Id="rId4" Target="../media/image10.sv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1.gif" Type="http://schemas.openxmlformats.org/officeDocument/2006/relationships/image"/><Relationship Id="rId3" Target="../media/image12.png" Type="http://schemas.openxmlformats.org/officeDocument/2006/relationships/image"/><Relationship Id="rId4" Target="../media/image13.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gif" Type="http://schemas.openxmlformats.org/officeDocument/2006/relationships/image"/><Relationship Id="rId3" Target="../media/image1.gif"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 Id="rId3" Target="../media/image15.svg" Type="http://schemas.openxmlformats.org/officeDocument/2006/relationships/image"/><Relationship Id="rId4" Target="../media/image1.gif"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png" Type="http://schemas.openxmlformats.org/officeDocument/2006/relationships/image"/><Relationship Id="rId3" Target="../media/image7.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7D8AAB"/>
        </a:solidFill>
      </p:bgPr>
    </p:bg>
    <p:spTree>
      <p:nvGrpSpPr>
        <p:cNvPr id="1" name=""/>
        <p:cNvGrpSpPr/>
        <p:nvPr/>
      </p:nvGrpSpPr>
      <p:grpSpPr>
        <a:xfrm>
          <a:off x="0" y="0"/>
          <a:ext cx="0" cy="0"/>
          <a:chOff x="0" y="0"/>
          <a:chExt cx="0" cy="0"/>
        </a:xfrm>
      </p:grpSpPr>
      <p:grpSp>
        <p:nvGrpSpPr>
          <p:cNvPr name="Group 2" id="2"/>
          <p:cNvGrpSpPr/>
          <p:nvPr/>
        </p:nvGrpSpPr>
        <p:grpSpPr>
          <a:xfrm rot="0">
            <a:off x="1028700" y="4193646"/>
            <a:ext cx="15555091" cy="3233517"/>
            <a:chOff x="0" y="0"/>
            <a:chExt cx="20740121" cy="4311355"/>
          </a:xfrm>
        </p:grpSpPr>
        <p:sp>
          <p:nvSpPr>
            <p:cNvPr name="TextBox 3" id="3"/>
            <p:cNvSpPr txBox="true"/>
            <p:nvPr/>
          </p:nvSpPr>
          <p:spPr>
            <a:xfrm rot="0">
              <a:off x="0" y="-9525"/>
              <a:ext cx="20740121" cy="2536825"/>
            </a:xfrm>
            <a:prstGeom prst="rect">
              <a:avLst/>
            </a:prstGeom>
          </p:spPr>
          <p:txBody>
            <a:bodyPr anchor="t" rtlCol="false" tIns="0" lIns="0" bIns="0" rIns="0">
              <a:spAutoFit/>
            </a:bodyPr>
            <a:lstStyle/>
            <a:p>
              <a:pPr algn="ctr">
                <a:lnSpc>
                  <a:spcPts val="15000"/>
                </a:lnSpc>
              </a:pPr>
              <a:r>
                <a:rPr lang="en-US" sz="12500">
                  <a:solidFill>
                    <a:srgbClr val="FFFAEF"/>
                  </a:solidFill>
                  <a:latin typeface="Fredoka"/>
                </a:rPr>
                <a:t>M.S.MAHALAKSHMI</a:t>
              </a:r>
            </a:p>
          </p:txBody>
        </p:sp>
        <p:sp>
          <p:nvSpPr>
            <p:cNvPr name="TextBox 4" id="4"/>
            <p:cNvSpPr txBox="true"/>
            <p:nvPr/>
          </p:nvSpPr>
          <p:spPr>
            <a:xfrm rot="0">
              <a:off x="0" y="3304034"/>
              <a:ext cx="20740121" cy="1007322"/>
            </a:xfrm>
            <a:prstGeom prst="rect">
              <a:avLst/>
            </a:prstGeom>
          </p:spPr>
          <p:txBody>
            <a:bodyPr anchor="t" rtlCol="false" tIns="0" lIns="0" bIns="0" rIns="0">
              <a:spAutoFit/>
            </a:bodyPr>
            <a:lstStyle/>
            <a:p>
              <a:pPr algn="ctr">
                <a:lnSpc>
                  <a:spcPts val="5740"/>
                </a:lnSpc>
              </a:pPr>
              <a:r>
                <a:rPr lang="en-US" sz="4100">
                  <a:solidFill>
                    <a:srgbClr val="FFFAEF"/>
                  </a:solidFill>
                  <a:latin typeface="Overpass"/>
                </a:rPr>
                <a:t>Final Project</a:t>
              </a:r>
            </a:p>
          </p:txBody>
        </p:sp>
      </p:grpSp>
      <p:pic>
        <p:nvPicPr>
          <p:cNvPr name="Picture 5" id="5"/>
          <p:cNvPicPr>
            <a:picLocks noChangeAspect="true"/>
          </p:cNvPicPr>
          <p:nvPr/>
        </p:nvPicPr>
        <p:blipFill>
          <a:blip r:embed="rId2"/>
          <a:srcRect l="64771" t="21970" r="0" b="0"/>
          <a:stretch>
            <a:fillRect/>
          </a:stretch>
        </p:blipFill>
        <p:spPr>
          <a:xfrm flipH="false" flipV="false" rot="5400000">
            <a:off x="2310738" y="4172522"/>
            <a:ext cx="3803740" cy="8425216"/>
          </a:xfrm>
          <a:prstGeom prst="rect">
            <a:avLst/>
          </a:prstGeom>
        </p:spPr>
      </p:pic>
      <p:grpSp>
        <p:nvGrpSpPr>
          <p:cNvPr name="Group 6" id="6"/>
          <p:cNvGrpSpPr/>
          <p:nvPr/>
        </p:nvGrpSpPr>
        <p:grpSpPr>
          <a:xfrm rot="0">
            <a:off x="16356600" y="9076225"/>
            <a:ext cx="902700" cy="182075"/>
            <a:chOff x="0" y="0"/>
            <a:chExt cx="2128209" cy="429260"/>
          </a:xfrm>
        </p:grpSpPr>
        <p:sp>
          <p:nvSpPr>
            <p:cNvPr name="Freeform 7" id="7"/>
            <p:cNvSpPr/>
            <p:nvPr/>
          </p:nvSpPr>
          <p:spPr>
            <a:xfrm flipH="false" flipV="false" rot="0">
              <a:off x="0" y="-5080"/>
              <a:ext cx="2128209" cy="434340"/>
            </a:xfrm>
            <a:custGeom>
              <a:avLst/>
              <a:gdLst/>
              <a:ahLst/>
              <a:cxnLst/>
              <a:rect r="r" b="b" t="t" l="l"/>
              <a:pathLst>
                <a:path h="434340" w="2128209">
                  <a:moveTo>
                    <a:pt x="2110429" y="187960"/>
                  </a:moveTo>
                  <a:lnTo>
                    <a:pt x="1848809" y="11430"/>
                  </a:lnTo>
                  <a:cubicBezTo>
                    <a:pt x="1831029" y="0"/>
                    <a:pt x="1808169" y="3810"/>
                    <a:pt x="1795469" y="21590"/>
                  </a:cubicBezTo>
                  <a:cubicBezTo>
                    <a:pt x="1784039" y="39370"/>
                    <a:pt x="1787849" y="62230"/>
                    <a:pt x="1805629" y="74930"/>
                  </a:cubicBezTo>
                  <a:lnTo>
                    <a:pt x="1964379" y="181610"/>
                  </a:lnTo>
                  <a:lnTo>
                    <a:pt x="0" y="181610"/>
                  </a:lnTo>
                  <a:lnTo>
                    <a:pt x="0" y="257810"/>
                  </a:lnTo>
                  <a:lnTo>
                    <a:pt x="1964379" y="257810"/>
                  </a:lnTo>
                  <a:lnTo>
                    <a:pt x="1805629" y="364490"/>
                  </a:lnTo>
                  <a:cubicBezTo>
                    <a:pt x="1787849" y="375920"/>
                    <a:pt x="1784039" y="400050"/>
                    <a:pt x="1795469" y="417830"/>
                  </a:cubicBezTo>
                  <a:cubicBezTo>
                    <a:pt x="1803089" y="429260"/>
                    <a:pt x="1814519" y="434340"/>
                    <a:pt x="1827219" y="434340"/>
                  </a:cubicBezTo>
                  <a:cubicBezTo>
                    <a:pt x="1834839" y="434340"/>
                    <a:pt x="1842459" y="431800"/>
                    <a:pt x="1848809" y="427990"/>
                  </a:cubicBezTo>
                  <a:lnTo>
                    <a:pt x="2111699" y="251460"/>
                  </a:lnTo>
                  <a:cubicBezTo>
                    <a:pt x="2121859" y="243840"/>
                    <a:pt x="2128209" y="232410"/>
                    <a:pt x="2128209" y="219710"/>
                  </a:cubicBezTo>
                  <a:cubicBezTo>
                    <a:pt x="2128209" y="207010"/>
                    <a:pt x="2121859" y="195580"/>
                    <a:pt x="2110429" y="187960"/>
                  </a:cubicBezTo>
                  <a:close/>
                </a:path>
              </a:pathLst>
            </a:custGeom>
            <a:solidFill>
              <a:srgbClr val="FFFAEF"/>
            </a:solidFill>
          </p:spPr>
        </p:sp>
      </p:grpSp>
      <p:pic>
        <p:nvPicPr>
          <p:cNvPr name="Picture 8" id="8"/>
          <p:cNvPicPr>
            <a:picLocks noChangeAspect="true"/>
          </p:cNvPicPr>
          <p:nvPr/>
        </p:nvPicPr>
        <p:blipFill>
          <a:blip r:embed="rId3"/>
          <a:srcRect l="0" t="0" r="0" b="0"/>
          <a:stretch>
            <a:fillRect/>
          </a:stretch>
        </p:blipFill>
        <p:spPr>
          <a:xfrm flipH="false" flipV="false" rot="-7094170">
            <a:off x="14148180" y="-2590072"/>
            <a:ext cx="7036829" cy="7237544"/>
          </a:xfrm>
          <a:prstGeom prst="rect">
            <a:avLst/>
          </a:prstGeom>
        </p:spPr>
      </p:pic>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FFAE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7408585">
            <a:off x="4499355" y="-533795"/>
            <a:ext cx="9289290" cy="10369815"/>
          </a:xfrm>
          <a:prstGeom prst="rect">
            <a:avLst/>
          </a:prstGeom>
        </p:spPr>
      </p:pic>
      <p:grpSp>
        <p:nvGrpSpPr>
          <p:cNvPr name="Group 3" id="3"/>
          <p:cNvGrpSpPr/>
          <p:nvPr/>
        </p:nvGrpSpPr>
        <p:grpSpPr>
          <a:xfrm rot="0">
            <a:off x="1028700" y="2294345"/>
            <a:ext cx="16230600" cy="5698310"/>
            <a:chOff x="0" y="0"/>
            <a:chExt cx="21640800" cy="7597747"/>
          </a:xfrm>
        </p:grpSpPr>
        <p:sp>
          <p:nvSpPr>
            <p:cNvPr name="TextBox 4" id="4"/>
            <p:cNvSpPr txBox="true"/>
            <p:nvPr/>
          </p:nvSpPr>
          <p:spPr>
            <a:xfrm rot="0">
              <a:off x="0" y="0"/>
              <a:ext cx="21640800" cy="3142875"/>
            </a:xfrm>
            <a:prstGeom prst="rect">
              <a:avLst/>
            </a:prstGeom>
          </p:spPr>
          <p:txBody>
            <a:bodyPr anchor="t" rtlCol="false" tIns="0" lIns="0" bIns="0" rIns="0">
              <a:spAutoFit/>
            </a:bodyPr>
            <a:lstStyle/>
            <a:p>
              <a:pPr algn="ctr">
                <a:lnSpc>
                  <a:spcPts val="18560"/>
                </a:lnSpc>
              </a:pPr>
              <a:r>
                <a:rPr lang="en-US" sz="15466">
                  <a:solidFill>
                    <a:srgbClr val="000000"/>
                  </a:solidFill>
                  <a:latin typeface="Fredoka"/>
                </a:rPr>
                <a:t>Result</a:t>
              </a:r>
            </a:p>
          </p:txBody>
        </p:sp>
        <p:sp>
          <p:nvSpPr>
            <p:cNvPr name="TextBox 5" id="5"/>
            <p:cNvSpPr txBox="true"/>
            <p:nvPr/>
          </p:nvSpPr>
          <p:spPr>
            <a:xfrm rot="0">
              <a:off x="0" y="3570981"/>
              <a:ext cx="21640800" cy="4026766"/>
            </a:xfrm>
            <a:prstGeom prst="rect">
              <a:avLst/>
            </a:prstGeom>
          </p:spPr>
          <p:txBody>
            <a:bodyPr anchor="t" rtlCol="false" tIns="0" lIns="0" bIns="0" rIns="0">
              <a:spAutoFit/>
            </a:bodyPr>
            <a:lstStyle/>
            <a:p>
              <a:pPr algn="ctr">
                <a:lnSpc>
                  <a:spcPts val="7819"/>
                </a:lnSpc>
              </a:pPr>
              <a:r>
                <a:rPr lang="en-US" sz="6014">
                  <a:solidFill>
                    <a:srgbClr val="000000"/>
                  </a:solidFill>
                  <a:latin typeface="Overpass"/>
                </a:rPr>
                <a:t>The goal of the problem is identified by ANN technology.  So it helps to retain the customer in the market .</a:t>
              </a:r>
            </a:p>
          </p:txBody>
        </p:sp>
      </p:grpSp>
      <p:pic>
        <p:nvPicPr>
          <p:cNvPr name="Picture 6" id="6"/>
          <p:cNvPicPr>
            <a:picLocks noChangeAspect="true"/>
          </p:cNvPicPr>
          <p:nvPr/>
        </p:nvPicPr>
        <p:blipFill>
          <a:blip r:embed="rId3"/>
          <a:srcRect l="62989" t="67035" r="0" b="0"/>
          <a:stretch>
            <a:fillRect/>
          </a:stretch>
        </p:blipFill>
        <p:spPr>
          <a:xfrm flipH="false" flipV="false" rot="5400000">
            <a:off x="-202103" y="6179918"/>
            <a:ext cx="4312936" cy="3841377"/>
          </a:xfrm>
          <a:prstGeom prst="rect">
            <a:avLst/>
          </a:prstGeom>
        </p:spPr>
      </p:pic>
      <p:pic>
        <p:nvPicPr>
          <p:cNvPr name="Picture 7" id="7"/>
          <p:cNvPicPr>
            <a:picLocks noChangeAspect="true"/>
          </p:cNvPicPr>
          <p:nvPr/>
        </p:nvPicPr>
        <p:blipFill>
          <a:blip r:embed="rId4"/>
          <a:srcRect l="0" t="0" r="0" b="0"/>
          <a:stretch>
            <a:fillRect/>
          </a:stretch>
        </p:blipFill>
        <p:spPr>
          <a:xfrm flipH="false" flipV="false" rot="0">
            <a:off x="11640279" y="-4239083"/>
            <a:ext cx="8152651" cy="8478165"/>
          </a:xfrm>
          <a:prstGeom prst="rect">
            <a:avLst/>
          </a:prstGeom>
        </p:spPr>
      </p:pic>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FAEF"/>
        </a:solidFill>
      </p:bgPr>
    </p:bg>
    <p:spTree>
      <p:nvGrpSpPr>
        <p:cNvPr id="1" name=""/>
        <p:cNvGrpSpPr/>
        <p:nvPr/>
      </p:nvGrpSpPr>
      <p:grpSpPr>
        <a:xfrm>
          <a:off x="0" y="0"/>
          <a:ext cx="0" cy="0"/>
          <a:chOff x="0" y="0"/>
          <a:chExt cx="0" cy="0"/>
        </a:xfrm>
      </p:grpSpPr>
      <p:sp>
        <p:nvSpPr>
          <p:cNvPr name="TextBox 2" id="2"/>
          <p:cNvSpPr txBox="true"/>
          <p:nvPr/>
        </p:nvSpPr>
        <p:spPr>
          <a:xfrm rot="0">
            <a:off x="3238925" y="2057400"/>
            <a:ext cx="11810151" cy="8229600"/>
          </a:xfrm>
          <a:prstGeom prst="rect">
            <a:avLst/>
          </a:prstGeom>
        </p:spPr>
        <p:txBody>
          <a:bodyPr anchor="t" rtlCol="false" tIns="0" lIns="0" bIns="0" rIns="0">
            <a:spAutoFit/>
          </a:bodyPr>
          <a:lstStyle/>
          <a:p>
            <a:pPr algn="ctr">
              <a:lnSpc>
                <a:spcPts val="10800"/>
              </a:lnSpc>
            </a:pPr>
            <a:r>
              <a:rPr lang="en-US" sz="9000">
                <a:solidFill>
                  <a:srgbClr val="000000"/>
                </a:solidFill>
                <a:latin typeface="Fredoka"/>
              </a:rPr>
              <a:t>PROJECT TITLE :</a:t>
            </a:r>
          </a:p>
          <a:p>
            <a:pPr algn="ctr">
              <a:lnSpc>
                <a:spcPts val="10800"/>
              </a:lnSpc>
            </a:pPr>
          </a:p>
          <a:p>
            <a:pPr algn="ctr">
              <a:lnSpc>
                <a:spcPts val="10800"/>
              </a:lnSpc>
            </a:pPr>
            <a:r>
              <a:rPr lang="en-US" sz="9000">
                <a:solidFill>
                  <a:srgbClr val="000000"/>
                </a:solidFill>
                <a:latin typeface="Fredoka"/>
              </a:rPr>
              <a:t>Customer Churn prediction using Artificial Neural Network </a:t>
            </a:r>
          </a:p>
        </p:txBody>
      </p:sp>
      <p:pic>
        <p:nvPicPr>
          <p:cNvPr name="Picture 3" id="3"/>
          <p:cNvPicPr>
            <a:picLocks noChangeAspect="true"/>
          </p:cNvPicPr>
          <p:nvPr/>
        </p:nvPicPr>
        <p:blipFill>
          <a:blip r:embed="rId2"/>
          <a:srcRect l="0" t="0" r="0" b="0"/>
          <a:stretch>
            <a:fillRect/>
          </a:stretch>
        </p:blipFill>
        <p:spPr>
          <a:xfrm flipH="false" flipV="false" rot="0">
            <a:off x="13655377" y="6809666"/>
            <a:ext cx="6229999" cy="6954669"/>
          </a:xfrm>
          <a:prstGeom prst="rect">
            <a:avLst/>
          </a:prstGeom>
        </p:spPr>
      </p:pic>
      <p:pic>
        <p:nvPicPr>
          <p:cNvPr name="Picture 4" id="4"/>
          <p:cNvPicPr>
            <a:picLocks noChangeAspect="true"/>
          </p:cNvPicPr>
          <p:nvPr/>
        </p:nvPicPr>
        <p:blipFill>
          <a:blip r:embed="rId3"/>
          <a:srcRect l="0" t="0" r="0" b="0"/>
          <a:stretch>
            <a:fillRect/>
          </a:stretch>
        </p:blipFill>
        <p:spPr>
          <a:xfrm flipH="false" flipV="false" rot="0">
            <a:off x="0" y="0"/>
            <a:ext cx="6925457" cy="4700654"/>
          </a:xfrm>
          <a:prstGeom prst="rect">
            <a:avLst/>
          </a:prstGeom>
        </p:spPr>
      </p:pic>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FAE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62989" t="67035" r="0" b="0"/>
          <a:stretch>
            <a:fillRect/>
          </a:stretch>
        </p:blipFill>
        <p:spPr>
          <a:xfrm flipH="false" flipV="false" rot="0">
            <a:off x="14955704" y="7197948"/>
            <a:ext cx="3468258" cy="3089052"/>
          </a:xfrm>
          <a:prstGeom prst="rect">
            <a:avLst/>
          </a:prstGeom>
        </p:spPr>
      </p:pic>
      <p:pic>
        <p:nvPicPr>
          <p:cNvPr name="Picture 3" id="3"/>
          <p:cNvPicPr>
            <a:picLocks noChangeAspect="true"/>
          </p:cNvPicPr>
          <p:nvPr/>
        </p:nvPicPr>
        <p:blipFill>
          <a:blip r:embed="rId3"/>
          <a:srcRect l="0" t="0" r="64034" b="46739"/>
          <a:stretch>
            <a:fillRect/>
          </a:stretch>
        </p:blipFill>
        <p:spPr>
          <a:xfrm flipH="true" flipV="false" rot="-5400000">
            <a:off x="1041561" y="-1041561"/>
            <a:ext cx="4331879" cy="6415001"/>
          </a:xfrm>
          <a:prstGeom prst="rect">
            <a:avLst/>
          </a:prstGeom>
        </p:spPr>
      </p:pic>
      <p:sp>
        <p:nvSpPr>
          <p:cNvPr name="TextBox 4" id="4"/>
          <p:cNvSpPr txBox="true"/>
          <p:nvPr/>
        </p:nvSpPr>
        <p:spPr>
          <a:xfrm rot="0">
            <a:off x="1338891" y="825923"/>
            <a:ext cx="7883360" cy="952500"/>
          </a:xfrm>
          <a:prstGeom prst="rect">
            <a:avLst/>
          </a:prstGeom>
        </p:spPr>
        <p:txBody>
          <a:bodyPr anchor="t" rtlCol="false" tIns="0" lIns="0" bIns="0" rIns="0">
            <a:spAutoFit/>
          </a:bodyPr>
          <a:lstStyle/>
          <a:p>
            <a:pPr>
              <a:lnSpc>
                <a:spcPts val="7559"/>
              </a:lnSpc>
            </a:pPr>
            <a:r>
              <a:rPr lang="en-US" sz="6300">
                <a:solidFill>
                  <a:srgbClr val="000000"/>
                </a:solidFill>
                <a:latin typeface="Fredoka"/>
              </a:rPr>
              <a:t>Agenda</a:t>
            </a:r>
          </a:p>
        </p:txBody>
      </p:sp>
      <p:sp>
        <p:nvSpPr>
          <p:cNvPr name="TextBox 5" id="5"/>
          <p:cNvSpPr txBox="true"/>
          <p:nvPr/>
        </p:nvSpPr>
        <p:spPr>
          <a:xfrm rot="0">
            <a:off x="0" y="2629123"/>
            <a:ext cx="18288000" cy="4568825"/>
          </a:xfrm>
          <a:prstGeom prst="rect">
            <a:avLst/>
          </a:prstGeom>
        </p:spPr>
        <p:txBody>
          <a:bodyPr anchor="t" rtlCol="false" tIns="0" lIns="0" bIns="0" rIns="0">
            <a:spAutoFit/>
          </a:bodyPr>
          <a:lstStyle/>
          <a:p>
            <a:pPr algn="ctr">
              <a:lnSpc>
                <a:spcPts val="9100"/>
              </a:lnSpc>
            </a:pPr>
            <a:r>
              <a:rPr lang="en-US" sz="6500">
                <a:solidFill>
                  <a:srgbClr val="000000"/>
                </a:solidFill>
                <a:latin typeface="Canva Sans Bold"/>
              </a:rPr>
              <a:t>In this Artificial neural network is used to identify the loss of customers from the given dataset  the ANN is trained by the dataset The output is determined by the given input </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7D8AAB"/>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64034" b="46739"/>
          <a:stretch>
            <a:fillRect/>
          </a:stretch>
        </p:blipFill>
        <p:spPr>
          <a:xfrm flipH="true" flipV="false" rot="-5400000">
            <a:off x="-4815703" y="-1693918"/>
            <a:ext cx="4331879" cy="6415001"/>
          </a:xfrm>
          <a:prstGeom prst="rect">
            <a:avLst/>
          </a:prstGeom>
        </p:spPr>
      </p:pic>
      <p:pic>
        <p:nvPicPr>
          <p:cNvPr name="Picture 3" id="3"/>
          <p:cNvPicPr>
            <a:picLocks noChangeAspect="true"/>
          </p:cNvPicPr>
          <p:nvPr/>
        </p:nvPicPr>
        <p:blipFill>
          <a:blip r:embed="rId2"/>
          <a:srcRect l="64771" t="21970" r="0" b="0"/>
          <a:stretch>
            <a:fillRect/>
          </a:stretch>
        </p:blipFill>
        <p:spPr>
          <a:xfrm flipH="false" flipV="false" rot="5400000">
            <a:off x="2820234" y="2018870"/>
            <a:ext cx="5143500" cy="11392761"/>
          </a:xfrm>
          <a:prstGeom prst="rect">
            <a:avLst/>
          </a:prstGeom>
        </p:spPr>
      </p:pic>
      <p:sp>
        <p:nvSpPr>
          <p:cNvPr name="Freeform 4" id="4"/>
          <p:cNvSpPr/>
          <p:nvPr/>
        </p:nvSpPr>
        <p:spPr>
          <a:xfrm flipH="false" flipV="false" rot="-1016799">
            <a:off x="9736550" y="-2506878"/>
            <a:ext cx="11406363" cy="9923536"/>
          </a:xfrm>
          <a:custGeom>
            <a:avLst/>
            <a:gdLst/>
            <a:ahLst/>
            <a:cxnLst/>
            <a:rect r="r" b="b" t="t" l="l"/>
            <a:pathLst>
              <a:path h="9923536" w="11406363">
                <a:moveTo>
                  <a:pt x="0" y="0"/>
                </a:moveTo>
                <a:lnTo>
                  <a:pt x="11406363" y="0"/>
                </a:lnTo>
                <a:lnTo>
                  <a:pt x="11406363" y="9923536"/>
                </a:lnTo>
                <a:lnTo>
                  <a:pt x="0" y="9923536"/>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5" id="5"/>
          <p:cNvSpPr txBox="true"/>
          <p:nvPr/>
        </p:nvSpPr>
        <p:spPr>
          <a:xfrm rot="0">
            <a:off x="5391984" y="419044"/>
            <a:ext cx="8054139" cy="11293650"/>
          </a:xfrm>
          <a:prstGeom prst="rect">
            <a:avLst/>
          </a:prstGeom>
        </p:spPr>
        <p:txBody>
          <a:bodyPr anchor="t" rtlCol="false" tIns="0" lIns="0" bIns="0" rIns="0">
            <a:spAutoFit/>
          </a:bodyPr>
          <a:lstStyle/>
          <a:p>
            <a:pPr algn="ctr">
              <a:lnSpc>
                <a:spcPts val="8015"/>
              </a:lnSpc>
            </a:pPr>
            <a:r>
              <a:rPr lang="en-US" sz="6909">
                <a:solidFill>
                  <a:srgbClr val="FFFAEF"/>
                </a:solidFill>
                <a:latin typeface="Overpass"/>
              </a:rPr>
              <a:t>Problem statement            </a:t>
            </a:r>
          </a:p>
          <a:p>
            <a:pPr algn="ctr">
              <a:lnSpc>
                <a:spcPts val="8015"/>
              </a:lnSpc>
            </a:pPr>
          </a:p>
          <a:p>
            <a:pPr algn="ctr">
              <a:lnSpc>
                <a:spcPts val="8015"/>
              </a:lnSpc>
            </a:pPr>
          </a:p>
          <a:p>
            <a:pPr algn="ctr">
              <a:lnSpc>
                <a:spcPts val="8015"/>
              </a:lnSpc>
            </a:pPr>
            <a:r>
              <a:rPr lang="en-US" sz="6909">
                <a:solidFill>
                  <a:srgbClr val="FFFAEF"/>
                </a:solidFill>
                <a:latin typeface="Overpass"/>
              </a:rPr>
              <a:t>Identifying customer churn in company can enhance customer retention for that we are using ANN </a:t>
            </a:r>
          </a:p>
          <a:p>
            <a:pPr algn="ctr">
              <a:lnSpc>
                <a:spcPts val="8015"/>
              </a:lnSpc>
            </a:pPr>
          </a:p>
          <a:p>
            <a:pPr algn="ctr">
              <a:lnSpc>
                <a:spcPts val="8015"/>
              </a:lnSpc>
            </a:pP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FAEF"/>
        </a:solidFill>
      </p:bgPr>
    </p:bg>
    <p:spTree>
      <p:nvGrpSpPr>
        <p:cNvPr id="1" name=""/>
        <p:cNvGrpSpPr/>
        <p:nvPr/>
      </p:nvGrpSpPr>
      <p:grpSpPr>
        <a:xfrm>
          <a:off x="0" y="0"/>
          <a:ext cx="0" cy="0"/>
          <a:chOff x="0" y="0"/>
          <a:chExt cx="0" cy="0"/>
        </a:xfrm>
      </p:grpSpPr>
      <p:sp>
        <p:nvSpPr>
          <p:cNvPr name="TextBox 2" id="2"/>
          <p:cNvSpPr txBox="true"/>
          <p:nvPr/>
        </p:nvSpPr>
        <p:spPr>
          <a:xfrm rot="0">
            <a:off x="1028700" y="1028700"/>
            <a:ext cx="10172854" cy="1371600"/>
          </a:xfrm>
          <a:prstGeom prst="rect">
            <a:avLst/>
          </a:prstGeom>
        </p:spPr>
        <p:txBody>
          <a:bodyPr anchor="t" rtlCol="false" tIns="0" lIns="0" bIns="0" rIns="0">
            <a:spAutoFit/>
          </a:bodyPr>
          <a:lstStyle/>
          <a:p>
            <a:pPr>
              <a:lnSpc>
                <a:spcPts val="10800"/>
              </a:lnSpc>
            </a:pPr>
            <a:r>
              <a:rPr lang="en-US" sz="9000">
                <a:solidFill>
                  <a:srgbClr val="000000"/>
                </a:solidFill>
                <a:latin typeface="Fredoka"/>
              </a:rPr>
              <a:t>Project overview</a:t>
            </a:r>
          </a:p>
        </p:txBody>
      </p:sp>
      <p:pic>
        <p:nvPicPr>
          <p:cNvPr name="Picture 3" id="3"/>
          <p:cNvPicPr>
            <a:picLocks noChangeAspect="true"/>
          </p:cNvPicPr>
          <p:nvPr/>
        </p:nvPicPr>
        <p:blipFill>
          <a:blip r:embed="rId2"/>
          <a:srcRect l="0" t="0" r="0" b="0"/>
          <a:stretch>
            <a:fillRect/>
          </a:stretch>
        </p:blipFill>
        <p:spPr>
          <a:xfrm flipH="false" flipV="false" rot="-8937396">
            <a:off x="7972009" y="5738077"/>
            <a:ext cx="8964268" cy="8506586"/>
          </a:xfrm>
          <a:prstGeom prst="rect">
            <a:avLst/>
          </a:prstGeom>
        </p:spPr>
      </p:pic>
      <p:grpSp>
        <p:nvGrpSpPr>
          <p:cNvPr name="Group 4" id="4"/>
          <p:cNvGrpSpPr/>
          <p:nvPr/>
        </p:nvGrpSpPr>
        <p:grpSpPr>
          <a:xfrm rot="0">
            <a:off x="1028700" y="5143500"/>
            <a:ext cx="15110568" cy="2987098"/>
            <a:chOff x="0" y="0"/>
            <a:chExt cx="20147424" cy="3982798"/>
          </a:xfrm>
        </p:grpSpPr>
        <p:sp>
          <p:nvSpPr>
            <p:cNvPr name="TextBox 5" id="5"/>
            <p:cNvSpPr txBox="true"/>
            <p:nvPr/>
          </p:nvSpPr>
          <p:spPr>
            <a:xfrm rot="0">
              <a:off x="0" y="-38100"/>
              <a:ext cx="15029826" cy="936720"/>
            </a:xfrm>
            <a:prstGeom prst="rect">
              <a:avLst/>
            </a:prstGeom>
          </p:spPr>
          <p:txBody>
            <a:bodyPr anchor="t" rtlCol="false" tIns="0" lIns="0" bIns="0" rIns="0">
              <a:spAutoFit/>
            </a:bodyPr>
            <a:lstStyle/>
            <a:p>
              <a:pPr>
                <a:lnSpc>
                  <a:spcPts val="5789"/>
                </a:lnSpc>
              </a:pPr>
            </a:p>
          </p:txBody>
        </p:sp>
        <p:sp>
          <p:nvSpPr>
            <p:cNvPr name="TextBox 6" id="6"/>
            <p:cNvSpPr txBox="true"/>
            <p:nvPr/>
          </p:nvSpPr>
          <p:spPr>
            <a:xfrm rot="0">
              <a:off x="0" y="1177577"/>
              <a:ext cx="20147424" cy="2805221"/>
            </a:xfrm>
            <a:prstGeom prst="rect">
              <a:avLst/>
            </a:prstGeom>
          </p:spPr>
          <p:txBody>
            <a:bodyPr anchor="t" rtlCol="false" tIns="0" lIns="0" bIns="0" rIns="0">
              <a:spAutoFit/>
            </a:bodyPr>
            <a:lstStyle/>
            <a:p>
              <a:pPr>
                <a:lnSpc>
                  <a:spcPts val="5467"/>
                </a:lnSpc>
              </a:pPr>
              <a:r>
                <a:rPr lang="en-US" sz="4205">
                  <a:solidFill>
                    <a:srgbClr val="000000"/>
                  </a:solidFill>
                  <a:latin typeface="Overpass"/>
                </a:rPr>
                <a:t>Organizations can proactively identify at risk customers and implement target retention strategies to reduce churn and enhancing customer satisfaction </a:t>
              </a:r>
            </a:p>
          </p:txBody>
        </p:sp>
      </p:grpSp>
      <p:sp>
        <p:nvSpPr>
          <p:cNvPr name="Freeform 7" id="7"/>
          <p:cNvSpPr/>
          <p:nvPr/>
        </p:nvSpPr>
        <p:spPr>
          <a:xfrm flipH="false" flipV="false" rot="-776060">
            <a:off x="12219516" y="-1981356"/>
            <a:ext cx="8338090" cy="7254138"/>
          </a:xfrm>
          <a:custGeom>
            <a:avLst/>
            <a:gdLst/>
            <a:ahLst/>
            <a:cxnLst/>
            <a:rect r="r" b="b" t="t" l="l"/>
            <a:pathLst>
              <a:path h="7254138" w="8338090">
                <a:moveTo>
                  <a:pt x="0" y="0"/>
                </a:moveTo>
                <a:lnTo>
                  <a:pt x="8338090" y="0"/>
                </a:lnTo>
                <a:lnTo>
                  <a:pt x="8338090" y="7254138"/>
                </a:lnTo>
                <a:lnTo>
                  <a:pt x="0" y="725413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pSp>
        <p:nvGrpSpPr>
          <p:cNvPr name="Group 8" id="8"/>
          <p:cNvGrpSpPr/>
          <p:nvPr/>
        </p:nvGrpSpPr>
        <p:grpSpPr>
          <a:xfrm rot="0">
            <a:off x="1028700" y="3144298"/>
            <a:ext cx="15697149" cy="2969630"/>
            <a:chOff x="0" y="0"/>
            <a:chExt cx="20929532" cy="3959507"/>
          </a:xfrm>
        </p:grpSpPr>
        <p:sp>
          <p:nvSpPr>
            <p:cNvPr name="TextBox 9" id="9"/>
            <p:cNvSpPr txBox="true"/>
            <p:nvPr/>
          </p:nvSpPr>
          <p:spPr>
            <a:xfrm rot="0">
              <a:off x="0" y="-47625"/>
              <a:ext cx="20929532" cy="995583"/>
            </a:xfrm>
            <a:prstGeom prst="rect">
              <a:avLst/>
            </a:prstGeom>
          </p:spPr>
          <p:txBody>
            <a:bodyPr anchor="t" rtlCol="false" tIns="0" lIns="0" bIns="0" rIns="0">
              <a:spAutoFit/>
            </a:bodyPr>
            <a:lstStyle/>
            <a:p>
              <a:pPr>
                <a:lnSpc>
                  <a:spcPts val="6107"/>
                </a:lnSpc>
              </a:pPr>
            </a:p>
          </p:txBody>
        </p:sp>
        <p:sp>
          <p:nvSpPr>
            <p:cNvPr name="TextBox 10" id="10"/>
            <p:cNvSpPr txBox="true"/>
            <p:nvPr/>
          </p:nvSpPr>
          <p:spPr>
            <a:xfrm rot="0">
              <a:off x="0" y="1259599"/>
              <a:ext cx="20929532" cy="2699907"/>
            </a:xfrm>
            <a:prstGeom prst="rect">
              <a:avLst/>
            </a:prstGeom>
          </p:spPr>
          <p:txBody>
            <a:bodyPr anchor="t" rtlCol="false" tIns="0" lIns="0" bIns="0" rIns="0">
              <a:spAutoFit/>
            </a:bodyPr>
            <a:lstStyle/>
            <a:p>
              <a:pPr>
                <a:lnSpc>
                  <a:spcPts val="5258"/>
                </a:lnSpc>
              </a:pPr>
              <a:r>
                <a:rPr lang="en-US" sz="4045">
                  <a:solidFill>
                    <a:srgbClr val="000000"/>
                  </a:solidFill>
                  <a:latin typeface="Overpass"/>
                </a:rPr>
                <a:t>ANN offer a powerful approach to predict customer churn by leveraging the deep learning model. By deeply analyzing historical customer data , training predictive models and deploying them</a:t>
              </a:r>
            </a:p>
          </p:txBody>
        </p:sp>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FAE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0" t="0" r="0" b="0"/>
          <a:stretch>
            <a:fillRect/>
          </a:stretch>
        </p:blipFill>
        <p:spPr>
          <a:xfrm flipH="false" flipV="false" rot="-9781681">
            <a:off x="3731731" y="4683918"/>
            <a:ext cx="9133702" cy="8617511"/>
          </a:xfrm>
          <a:prstGeom prst="rect">
            <a:avLst/>
          </a:prstGeom>
        </p:spPr>
      </p:pic>
      <p:grpSp>
        <p:nvGrpSpPr>
          <p:cNvPr name="Group 3" id="3"/>
          <p:cNvGrpSpPr/>
          <p:nvPr/>
        </p:nvGrpSpPr>
        <p:grpSpPr>
          <a:xfrm rot="0">
            <a:off x="7872380" y="3877481"/>
            <a:ext cx="9524987" cy="2532038"/>
            <a:chOff x="0" y="0"/>
            <a:chExt cx="4512977" cy="1199690"/>
          </a:xfrm>
        </p:grpSpPr>
        <p:sp>
          <p:nvSpPr>
            <p:cNvPr name="Freeform 4" id="4"/>
            <p:cNvSpPr/>
            <p:nvPr/>
          </p:nvSpPr>
          <p:spPr>
            <a:xfrm flipH="false" flipV="false" rot="0">
              <a:off x="0" y="0"/>
              <a:ext cx="4512977" cy="1199690"/>
            </a:xfrm>
            <a:custGeom>
              <a:avLst/>
              <a:gdLst/>
              <a:ahLst/>
              <a:cxnLst/>
              <a:rect r="r" b="b" t="t" l="l"/>
              <a:pathLst>
                <a:path h="1199690" w="4512977">
                  <a:moveTo>
                    <a:pt x="4388517" y="1199690"/>
                  </a:moveTo>
                  <a:lnTo>
                    <a:pt x="124460" y="1199690"/>
                  </a:lnTo>
                  <a:cubicBezTo>
                    <a:pt x="55880" y="1199690"/>
                    <a:pt x="0" y="1143810"/>
                    <a:pt x="0" y="1075230"/>
                  </a:cubicBezTo>
                  <a:lnTo>
                    <a:pt x="0" y="124460"/>
                  </a:lnTo>
                  <a:cubicBezTo>
                    <a:pt x="0" y="55880"/>
                    <a:pt x="55880" y="0"/>
                    <a:pt x="124460" y="0"/>
                  </a:cubicBezTo>
                  <a:lnTo>
                    <a:pt x="4388517" y="0"/>
                  </a:lnTo>
                  <a:cubicBezTo>
                    <a:pt x="4457097" y="0"/>
                    <a:pt x="4512977" y="55880"/>
                    <a:pt x="4512977" y="124460"/>
                  </a:cubicBezTo>
                  <a:lnTo>
                    <a:pt x="4512977" y="1075230"/>
                  </a:lnTo>
                  <a:cubicBezTo>
                    <a:pt x="4512977" y="1143810"/>
                    <a:pt x="4457097" y="1199690"/>
                    <a:pt x="4388517" y="1199690"/>
                  </a:cubicBezTo>
                  <a:close/>
                </a:path>
              </a:pathLst>
            </a:custGeom>
            <a:solidFill>
              <a:srgbClr val="D8A1A6"/>
            </a:solidFill>
          </p:spPr>
        </p:sp>
      </p:grpSp>
      <p:grpSp>
        <p:nvGrpSpPr>
          <p:cNvPr name="Group 5" id="5"/>
          <p:cNvGrpSpPr/>
          <p:nvPr/>
        </p:nvGrpSpPr>
        <p:grpSpPr>
          <a:xfrm rot="0">
            <a:off x="7872380" y="6726262"/>
            <a:ext cx="9524987" cy="2532038"/>
            <a:chOff x="0" y="0"/>
            <a:chExt cx="4512977" cy="1199690"/>
          </a:xfrm>
        </p:grpSpPr>
        <p:sp>
          <p:nvSpPr>
            <p:cNvPr name="Freeform 6" id="6"/>
            <p:cNvSpPr/>
            <p:nvPr/>
          </p:nvSpPr>
          <p:spPr>
            <a:xfrm flipH="false" flipV="false" rot="0">
              <a:off x="0" y="0"/>
              <a:ext cx="4512977" cy="1199690"/>
            </a:xfrm>
            <a:custGeom>
              <a:avLst/>
              <a:gdLst/>
              <a:ahLst/>
              <a:cxnLst/>
              <a:rect r="r" b="b" t="t" l="l"/>
              <a:pathLst>
                <a:path h="1199690" w="4512977">
                  <a:moveTo>
                    <a:pt x="4388517" y="1199690"/>
                  </a:moveTo>
                  <a:lnTo>
                    <a:pt x="124460" y="1199690"/>
                  </a:lnTo>
                  <a:cubicBezTo>
                    <a:pt x="55880" y="1199690"/>
                    <a:pt x="0" y="1143810"/>
                    <a:pt x="0" y="1075230"/>
                  </a:cubicBezTo>
                  <a:lnTo>
                    <a:pt x="0" y="124460"/>
                  </a:lnTo>
                  <a:cubicBezTo>
                    <a:pt x="0" y="55880"/>
                    <a:pt x="55880" y="0"/>
                    <a:pt x="124460" y="0"/>
                  </a:cubicBezTo>
                  <a:lnTo>
                    <a:pt x="4388517" y="0"/>
                  </a:lnTo>
                  <a:cubicBezTo>
                    <a:pt x="4457097" y="0"/>
                    <a:pt x="4512977" y="55880"/>
                    <a:pt x="4512977" y="124460"/>
                  </a:cubicBezTo>
                  <a:lnTo>
                    <a:pt x="4512977" y="1075230"/>
                  </a:lnTo>
                  <a:cubicBezTo>
                    <a:pt x="4512977" y="1143810"/>
                    <a:pt x="4457097" y="1199690"/>
                    <a:pt x="4388517" y="1199690"/>
                  </a:cubicBezTo>
                  <a:close/>
                </a:path>
              </a:pathLst>
            </a:custGeom>
            <a:solidFill>
              <a:srgbClr val="D8A1A6"/>
            </a:solidFill>
          </p:spPr>
        </p:sp>
      </p:grpSp>
      <p:sp>
        <p:nvSpPr>
          <p:cNvPr name="Freeform 7" id="7"/>
          <p:cNvSpPr/>
          <p:nvPr/>
        </p:nvSpPr>
        <p:spPr>
          <a:xfrm flipH="false" flipV="false" rot="5820624">
            <a:off x="-147850" y="-1833905"/>
            <a:ext cx="4514573" cy="5305588"/>
          </a:xfrm>
          <a:custGeom>
            <a:avLst/>
            <a:gdLst/>
            <a:ahLst/>
            <a:cxnLst/>
            <a:rect r="r" b="b" t="t" l="l"/>
            <a:pathLst>
              <a:path h="5305588" w="4514573">
                <a:moveTo>
                  <a:pt x="0" y="0"/>
                </a:moveTo>
                <a:lnTo>
                  <a:pt x="4514574" y="0"/>
                </a:lnTo>
                <a:lnTo>
                  <a:pt x="4514574" y="5305588"/>
                </a:lnTo>
                <a:lnTo>
                  <a:pt x="0" y="53055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graphicFrame>
        <p:nvGraphicFramePr>
          <p:cNvPr name="Table 8" id="8"/>
          <p:cNvGraphicFramePr>
            <a:graphicFrameLocks noGrp="true"/>
          </p:cNvGraphicFramePr>
          <p:nvPr/>
        </p:nvGraphicFramePr>
        <p:xfrm>
          <a:off x="8085481" y="3978974"/>
          <a:ext cx="9098785" cy="2943225"/>
        </p:xfrm>
        <a:graphic>
          <a:graphicData uri="http://schemas.openxmlformats.org/drawingml/2006/table">
            <a:tbl>
              <a:tblPr/>
              <a:tblGrid>
                <a:gridCol w="9098785"/>
              </a:tblGrid>
              <a:tr h="2943225">
                <a:tc>
                  <a:txBody>
                    <a:bodyPr anchor="t" rtlCol="false"/>
                    <a:lstStyle/>
                    <a:p>
                      <a:pPr algn="l">
                        <a:lnSpc>
                          <a:spcPts val="5040"/>
                        </a:lnSpc>
                        <a:defRPr/>
                      </a:pPr>
                      <a:r>
                        <a:rPr lang="en-US" sz="3600">
                          <a:solidFill>
                            <a:srgbClr val="000000"/>
                          </a:solidFill>
                          <a:latin typeface="Fredoka"/>
                        </a:rPr>
                        <a:t>* Marketing teams</a:t>
                      </a:r>
                      <a:endParaRPr lang="en-US" sz="1100"/>
                    </a:p>
                    <a:p>
                      <a:pPr>
                        <a:lnSpc>
                          <a:spcPts val="5040"/>
                        </a:lnSpc>
                      </a:pPr>
                      <a:r>
                        <a:rPr lang="en-US" sz="3600">
                          <a:solidFill>
                            <a:srgbClr val="000000"/>
                          </a:solidFill>
                          <a:latin typeface="Fredoka"/>
                        </a:rPr>
                        <a:t>* Sales teams</a:t>
                      </a:r>
                    </a:p>
                    <a:p>
                      <a:pPr>
                        <a:lnSpc>
                          <a:spcPts val="5040"/>
                        </a:lnSpc>
                      </a:pPr>
                      <a:r>
                        <a:rPr lang="en-US" sz="3600">
                          <a:solidFill>
                            <a:srgbClr val="000000"/>
                          </a:solidFill>
                          <a:latin typeface="Fredoka"/>
                        </a:rPr>
                        <a:t>* Product development team</a:t>
                      </a:r>
                    </a:p>
                    <a:p>
                      <a:pPr>
                        <a:lnSpc>
                          <a:spcPts val="5040"/>
                        </a:lnSpc>
                      </a:pPr>
                    </a:p>
                  </a:txBody>
                  <a:tcPr marL="190500" marR="190500" marT="190500" marB="190500" anchor="ctr">
                    <a:lnL cmpd="sng" algn="ctr" cap="flat" w="0">
                      <a:solidFill>
                        <a:srgbClr val="D8A1A6"/>
                      </a:solidFill>
                      <a:prstDash val="solid"/>
                      <a:round/>
                      <a:headEnd type="none" w="med" len="med"/>
                      <a:tailEnd type="none" w="med" len="med"/>
                    </a:lnL>
                    <a:lnR cmpd="sng" algn="ctr" cap="flat" w="0">
                      <a:solidFill>
                        <a:srgbClr val="D8A1A6"/>
                      </a:solidFill>
                      <a:prstDash val="solid"/>
                      <a:round/>
                      <a:headEnd type="none" w="med" len="med"/>
                      <a:tailEnd type="none" w="med" len="med"/>
                    </a:lnR>
                    <a:lnT cmpd="sng" algn="ctr" cap="flat" w="0">
                      <a:solidFill>
                        <a:srgbClr val="D8A1A6"/>
                      </a:solidFill>
                      <a:prstDash val="solid"/>
                      <a:round/>
                      <a:headEnd type="none" w="med" len="med"/>
                      <a:tailEnd type="none" w="med" len="med"/>
                    </a:lnT>
                    <a:lnB cmpd="sng" algn="ctr" cap="flat" w="0">
                      <a:solidFill>
                        <a:srgbClr val="D8A1A6"/>
                      </a:solidFill>
                      <a:prstDash val="solid"/>
                      <a:round/>
                      <a:headEnd type="none" w="med" len="med"/>
                      <a:tailEnd type="none" w="med" len="med"/>
                    </a:lnB>
                  </a:tcPr>
                </a:tc>
              </a:tr>
            </a:tbl>
          </a:graphicData>
        </a:graphic>
      </p:graphicFrame>
      <p:graphicFrame>
        <p:nvGraphicFramePr>
          <p:cNvPr name="Table 9" id="9"/>
          <p:cNvGraphicFramePr>
            <a:graphicFrameLocks noGrp="true"/>
          </p:cNvGraphicFramePr>
          <p:nvPr/>
        </p:nvGraphicFramePr>
        <p:xfrm>
          <a:off x="8085481" y="6827755"/>
          <a:ext cx="9098785" cy="2305050"/>
        </p:xfrm>
        <a:graphic>
          <a:graphicData uri="http://schemas.openxmlformats.org/drawingml/2006/table">
            <a:tbl>
              <a:tblPr/>
              <a:tblGrid>
                <a:gridCol w="9098785"/>
              </a:tblGrid>
              <a:tr h="2305050">
                <a:tc>
                  <a:txBody>
                    <a:bodyPr anchor="t" rtlCol="false"/>
                    <a:lstStyle/>
                    <a:p>
                      <a:pPr algn="l">
                        <a:lnSpc>
                          <a:spcPts val="5040"/>
                        </a:lnSpc>
                        <a:defRPr/>
                      </a:pPr>
                      <a:r>
                        <a:rPr lang="en-US" sz="3600">
                          <a:solidFill>
                            <a:srgbClr val="000000"/>
                          </a:solidFill>
                          <a:latin typeface="Fredoka"/>
                        </a:rPr>
                        <a:t>*Customer success teams</a:t>
                      </a:r>
                      <a:endParaRPr lang="en-US" sz="1100"/>
                    </a:p>
                    <a:p>
                      <a:pPr>
                        <a:lnSpc>
                          <a:spcPts val="5040"/>
                        </a:lnSpc>
                      </a:pPr>
                      <a:r>
                        <a:rPr lang="en-US" sz="3600">
                          <a:solidFill>
                            <a:srgbClr val="000000"/>
                          </a:solidFill>
                          <a:latin typeface="Fredoka"/>
                        </a:rPr>
                        <a:t>*Data analyst </a:t>
                      </a:r>
                    </a:p>
                    <a:p>
                      <a:pPr>
                        <a:lnSpc>
                          <a:spcPts val="5040"/>
                        </a:lnSpc>
                      </a:pPr>
                      <a:r>
                        <a:rPr lang="en-US" sz="3600">
                          <a:solidFill>
                            <a:srgbClr val="000000"/>
                          </a:solidFill>
                          <a:latin typeface="Fredoka"/>
                        </a:rPr>
                        <a:t> *Customer Support team</a:t>
                      </a:r>
                    </a:p>
                  </a:txBody>
                  <a:tcPr marL="190500" marR="190500" marT="190500" marB="190500" anchor="ctr">
                    <a:lnL cmpd="sng" algn="ctr" cap="flat" w="0">
                      <a:solidFill>
                        <a:srgbClr val="D8A1A6"/>
                      </a:solidFill>
                      <a:prstDash val="solid"/>
                      <a:round/>
                      <a:headEnd type="none" w="med" len="med"/>
                      <a:tailEnd type="none" w="med" len="med"/>
                    </a:lnL>
                    <a:lnR cmpd="sng" algn="ctr" cap="flat" w="0">
                      <a:solidFill>
                        <a:srgbClr val="D8A1A6"/>
                      </a:solidFill>
                      <a:prstDash val="solid"/>
                      <a:round/>
                      <a:headEnd type="none" w="med" len="med"/>
                      <a:tailEnd type="none" w="med" len="med"/>
                    </a:lnR>
                    <a:lnT cmpd="sng" algn="ctr" cap="flat" w="0">
                      <a:solidFill>
                        <a:srgbClr val="D8A1A6"/>
                      </a:solidFill>
                      <a:prstDash val="solid"/>
                      <a:round/>
                      <a:headEnd type="none" w="med" len="med"/>
                      <a:tailEnd type="none" w="med" len="med"/>
                    </a:lnT>
                    <a:lnB cmpd="sng" algn="ctr" cap="flat" w="0">
                      <a:solidFill>
                        <a:srgbClr val="D8A1A6"/>
                      </a:solidFill>
                      <a:prstDash val="solid"/>
                      <a:round/>
                      <a:headEnd type="none" w="med" len="med"/>
                      <a:tailEnd type="none" w="med" len="med"/>
                    </a:lnB>
                  </a:tcPr>
                </a:tc>
              </a:tr>
            </a:tbl>
          </a:graphicData>
        </a:graphic>
      </p:graphicFrame>
      <p:sp>
        <p:nvSpPr>
          <p:cNvPr name="TextBox 10" id="10"/>
          <p:cNvSpPr txBox="true"/>
          <p:nvPr/>
        </p:nvSpPr>
        <p:spPr>
          <a:xfrm rot="0">
            <a:off x="292140" y="3490867"/>
            <a:ext cx="8006442" cy="699661"/>
          </a:xfrm>
          <a:prstGeom prst="rect">
            <a:avLst/>
          </a:prstGeom>
        </p:spPr>
        <p:txBody>
          <a:bodyPr anchor="t" rtlCol="false" tIns="0" lIns="0" bIns="0" rIns="0">
            <a:spAutoFit/>
          </a:bodyPr>
          <a:lstStyle/>
          <a:p>
            <a:pPr algn="just">
              <a:lnSpc>
                <a:spcPts val="5600"/>
              </a:lnSpc>
              <a:spcBef>
                <a:spcPct val="0"/>
              </a:spcBef>
            </a:pPr>
            <a:r>
              <a:rPr lang="en-US" sz="4308">
                <a:solidFill>
                  <a:srgbClr val="000000"/>
                </a:solidFill>
                <a:latin typeface="Fredoka"/>
              </a:rPr>
              <a:t>Who are the end users ?</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FAEF"/>
        </a:solidFill>
      </p:bgPr>
    </p:bg>
    <p:spTree>
      <p:nvGrpSpPr>
        <p:cNvPr id="1" name=""/>
        <p:cNvGrpSpPr/>
        <p:nvPr/>
      </p:nvGrpSpPr>
      <p:grpSpPr>
        <a:xfrm>
          <a:off x="0" y="0"/>
          <a:ext cx="0" cy="0"/>
          <a:chOff x="0" y="0"/>
          <a:chExt cx="0" cy="0"/>
        </a:xfrm>
      </p:grpSpPr>
      <p:pic>
        <p:nvPicPr>
          <p:cNvPr name="Picture 2" id="2"/>
          <p:cNvPicPr>
            <a:picLocks noChangeAspect="true"/>
          </p:cNvPicPr>
          <p:nvPr/>
        </p:nvPicPr>
        <p:blipFill>
          <a:blip r:embed="rId2"/>
          <a:srcRect l="62989" t="67035" r="0" b="0"/>
          <a:stretch>
            <a:fillRect/>
          </a:stretch>
        </p:blipFill>
        <p:spPr>
          <a:xfrm flipH="false" flipV="false" rot="-10800000">
            <a:off x="0" y="-32502"/>
            <a:ext cx="3468258" cy="3089052"/>
          </a:xfrm>
          <a:prstGeom prst="rect">
            <a:avLst/>
          </a:prstGeom>
        </p:spPr>
      </p:pic>
      <p:sp>
        <p:nvSpPr>
          <p:cNvPr name="TextBox 3" id="3"/>
          <p:cNvSpPr txBox="true"/>
          <p:nvPr/>
        </p:nvSpPr>
        <p:spPr>
          <a:xfrm rot="0">
            <a:off x="2766577" y="1907944"/>
            <a:ext cx="12754846" cy="2743200"/>
          </a:xfrm>
          <a:prstGeom prst="rect">
            <a:avLst/>
          </a:prstGeom>
        </p:spPr>
        <p:txBody>
          <a:bodyPr anchor="t" rtlCol="false" tIns="0" lIns="0" bIns="0" rIns="0">
            <a:spAutoFit/>
          </a:bodyPr>
          <a:lstStyle/>
          <a:p>
            <a:pPr algn="ctr">
              <a:lnSpc>
                <a:spcPts val="10800"/>
              </a:lnSpc>
            </a:pPr>
            <a:r>
              <a:rPr lang="en-US" sz="9000">
                <a:solidFill>
                  <a:srgbClr val="000000"/>
                </a:solidFill>
                <a:latin typeface="Fredoka"/>
              </a:rPr>
              <a:t>Your solution and it's value preposition</a:t>
            </a:r>
          </a:p>
        </p:txBody>
      </p:sp>
      <p:grpSp>
        <p:nvGrpSpPr>
          <p:cNvPr name="Group 4" id="4"/>
          <p:cNvGrpSpPr/>
          <p:nvPr/>
        </p:nvGrpSpPr>
        <p:grpSpPr>
          <a:xfrm rot="0">
            <a:off x="930927" y="5594026"/>
            <a:ext cx="4629628" cy="2971096"/>
            <a:chOff x="0" y="0"/>
            <a:chExt cx="6172837" cy="3961461"/>
          </a:xfrm>
        </p:grpSpPr>
        <p:sp>
          <p:nvSpPr>
            <p:cNvPr name="TextBox 5" id="5"/>
            <p:cNvSpPr txBox="true"/>
            <p:nvPr/>
          </p:nvSpPr>
          <p:spPr>
            <a:xfrm rot="0">
              <a:off x="0" y="1062263"/>
              <a:ext cx="6172837" cy="2899198"/>
            </a:xfrm>
            <a:prstGeom prst="rect">
              <a:avLst/>
            </a:prstGeom>
          </p:spPr>
          <p:txBody>
            <a:bodyPr anchor="t" rtlCol="false" tIns="0" lIns="0" bIns="0" rIns="0">
              <a:spAutoFit/>
            </a:bodyPr>
            <a:lstStyle/>
            <a:p>
              <a:pPr algn="ctr">
                <a:lnSpc>
                  <a:spcPts val="3380"/>
                </a:lnSpc>
              </a:pPr>
              <a:r>
                <a:rPr lang="en-US" sz="2600">
                  <a:solidFill>
                    <a:srgbClr val="000000"/>
                  </a:solidFill>
                  <a:latin typeface="Overpass"/>
                </a:rPr>
                <a:t>Using Artificial neural network  we can proactive customer retention strategy so that there won't be any loss of customers in the market</a:t>
              </a:r>
            </a:p>
          </p:txBody>
        </p:sp>
        <p:sp>
          <p:nvSpPr>
            <p:cNvPr name="TextBox 6" id="6"/>
            <p:cNvSpPr txBox="true"/>
            <p:nvPr/>
          </p:nvSpPr>
          <p:spPr>
            <a:xfrm rot="0">
              <a:off x="0" y="-28575"/>
              <a:ext cx="6172837" cy="757837"/>
            </a:xfrm>
            <a:prstGeom prst="rect">
              <a:avLst/>
            </a:prstGeom>
          </p:spPr>
          <p:txBody>
            <a:bodyPr anchor="t" rtlCol="false" tIns="0" lIns="0" bIns="0" rIns="0">
              <a:spAutoFit/>
            </a:bodyPr>
            <a:lstStyle/>
            <a:p>
              <a:pPr algn="ctr">
                <a:lnSpc>
                  <a:spcPts val="4680"/>
                </a:lnSpc>
              </a:pPr>
              <a:r>
                <a:rPr lang="en-US" sz="3600">
                  <a:solidFill>
                    <a:srgbClr val="000000"/>
                  </a:solidFill>
                  <a:latin typeface="Fredoka"/>
                </a:rPr>
                <a:t>The First Concept</a:t>
              </a:r>
            </a:p>
          </p:txBody>
        </p:sp>
      </p:grpSp>
      <p:grpSp>
        <p:nvGrpSpPr>
          <p:cNvPr name="Group 7" id="7"/>
          <p:cNvGrpSpPr/>
          <p:nvPr/>
        </p:nvGrpSpPr>
        <p:grpSpPr>
          <a:xfrm rot="0">
            <a:off x="5893068" y="5594026"/>
            <a:ext cx="6501865" cy="2302947"/>
            <a:chOff x="0" y="0"/>
            <a:chExt cx="8669153" cy="3070595"/>
          </a:xfrm>
        </p:grpSpPr>
        <p:sp>
          <p:nvSpPr>
            <p:cNvPr name="TextBox 8" id="8"/>
            <p:cNvSpPr txBox="true"/>
            <p:nvPr/>
          </p:nvSpPr>
          <p:spPr>
            <a:xfrm rot="0">
              <a:off x="0" y="1435438"/>
              <a:ext cx="8669153" cy="1635157"/>
            </a:xfrm>
            <a:prstGeom prst="rect">
              <a:avLst/>
            </a:prstGeom>
          </p:spPr>
          <p:txBody>
            <a:bodyPr anchor="t" rtlCol="false" tIns="0" lIns="0" bIns="0" rIns="0">
              <a:spAutoFit/>
            </a:bodyPr>
            <a:lstStyle/>
            <a:p>
              <a:pPr algn="ctr">
                <a:lnSpc>
                  <a:spcPts val="4618"/>
                </a:lnSpc>
              </a:pPr>
              <a:r>
                <a:rPr lang="en-US" sz="3553">
                  <a:solidFill>
                    <a:srgbClr val="000000"/>
                  </a:solidFill>
                  <a:latin typeface="Overpass"/>
                </a:rPr>
                <a:t>By satisfying customer satisfaction and loyalty </a:t>
              </a:r>
            </a:p>
          </p:txBody>
        </p:sp>
        <p:sp>
          <p:nvSpPr>
            <p:cNvPr name="TextBox 9" id="9"/>
            <p:cNvSpPr txBox="true"/>
            <p:nvPr/>
          </p:nvSpPr>
          <p:spPr>
            <a:xfrm rot="0">
              <a:off x="0" y="-47625"/>
              <a:ext cx="8669153" cy="1044202"/>
            </a:xfrm>
            <a:prstGeom prst="rect">
              <a:avLst/>
            </a:prstGeom>
          </p:spPr>
          <p:txBody>
            <a:bodyPr anchor="t" rtlCol="false" tIns="0" lIns="0" bIns="0" rIns="0">
              <a:spAutoFit/>
            </a:bodyPr>
            <a:lstStyle/>
            <a:p>
              <a:pPr algn="ctr">
                <a:lnSpc>
                  <a:spcPts val="6395"/>
                </a:lnSpc>
              </a:pPr>
              <a:r>
                <a:rPr lang="en-US" sz="4919">
                  <a:solidFill>
                    <a:srgbClr val="000000"/>
                  </a:solidFill>
                  <a:latin typeface="Fredoka"/>
                </a:rPr>
                <a:t>The Second Concept</a:t>
              </a:r>
            </a:p>
          </p:txBody>
        </p:sp>
      </p:grpSp>
      <p:grpSp>
        <p:nvGrpSpPr>
          <p:cNvPr name="Group 10" id="10"/>
          <p:cNvGrpSpPr/>
          <p:nvPr/>
        </p:nvGrpSpPr>
        <p:grpSpPr>
          <a:xfrm rot="0">
            <a:off x="13142498" y="5902888"/>
            <a:ext cx="4757851" cy="1685221"/>
            <a:chOff x="0" y="0"/>
            <a:chExt cx="6343801" cy="2246961"/>
          </a:xfrm>
        </p:grpSpPr>
        <p:sp>
          <p:nvSpPr>
            <p:cNvPr name="TextBox 11" id="11"/>
            <p:cNvSpPr txBox="true"/>
            <p:nvPr/>
          </p:nvSpPr>
          <p:spPr>
            <a:xfrm rot="0">
              <a:off x="0" y="1062263"/>
              <a:ext cx="6343801" cy="1184698"/>
            </a:xfrm>
            <a:prstGeom prst="rect">
              <a:avLst/>
            </a:prstGeom>
          </p:spPr>
          <p:txBody>
            <a:bodyPr anchor="t" rtlCol="false" tIns="0" lIns="0" bIns="0" rIns="0">
              <a:spAutoFit/>
            </a:bodyPr>
            <a:lstStyle/>
            <a:p>
              <a:pPr algn="ctr">
                <a:lnSpc>
                  <a:spcPts val="3380"/>
                </a:lnSpc>
              </a:pPr>
              <a:r>
                <a:rPr lang="en-US" sz="2600">
                  <a:solidFill>
                    <a:srgbClr val="000000"/>
                  </a:solidFill>
                  <a:latin typeface="Overpass"/>
                </a:rPr>
                <a:t>By knowing the customer needs and continues optimization </a:t>
              </a:r>
            </a:p>
          </p:txBody>
        </p:sp>
        <p:sp>
          <p:nvSpPr>
            <p:cNvPr name="TextBox 12" id="12"/>
            <p:cNvSpPr txBox="true"/>
            <p:nvPr/>
          </p:nvSpPr>
          <p:spPr>
            <a:xfrm rot="0">
              <a:off x="0" y="-28575"/>
              <a:ext cx="6343801" cy="757837"/>
            </a:xfrm>
            <a:prstGeom prst="rect">
              <a:avLst/>
            </a:prstGeom>
          </p:spPr>
          <p:txBody>
            <a:bodyPr anchor="t" rtlCol="false" tIns="0" lIns="0" bIns="0" rIns="0">
              <a:spAutoFit/>
            </a:bodyPr>
            <a:lstStyle/>
            <a:p>
              <a:pPr algn="ctr">
                <a:lnSpc>
                  <a:spcPts val="4680"/>
                </a:lnSpc>
              </a:pPr>
              <a:r>
                <a:rPr lang="en-US" sz="3600">
                  <a:solidFill>
                    <a:srgbClr val="000000"/>
                  </a:solidFill>
                  <a:latin typeface="Fredoka"/>
                </a:rPr>
                <a:t>The Third Concept</a:t>
              </a:r>
            </a:p>
          </p:txBody>
        </p:sp>
      </p:grpSp>
      <p:grpSp>
        <p:nvGrpSpPr>
          <p:cNvPr name="Group 13" id="13"/>
          <p:cNvGrpSpPr/>
          <p:nvPr/>
        </p:nvGrpSpPr>
        <p:grpSpPr>
          <a:xfrm rot="0">
            <a:off x="1028700" y="1028700"/>
            <a:ext cx="367402" cy="192111"/>
            <a:chOff x="0" y="0"/>
            <a:chExt cx="489869" cy="256148"/>
          </a:xfrm>
        </p:grpSpPr>
        <p:sp>
          <p:nvSpPr>
            <p:cNvPr name="AutoShape 14" id="14"/>
            <p:cNvSpPr/>
            <p:nvPr/>
          </p:nvSpPr>
          <p:spPr>
            <a:xfrm>
              <a:off x="0" y="25436"/>
              <a:ext cx="489869" cy="0"/>
            </a:xfrm>
            <a:prstGeom prst="line">
              <a:avLst/>
            </a:prstGeom>
            <a:ln cap="rnd" w="50872">
              <a:solidFill>
                <a:srgbClr val="000000"/>
              </a:solidFill>
              <a:prstDash val="solid"/>
              <a:headEnd type="none" len="sm" w="sm"/>
              <a:tailEnd type="none" len="sm" w="sm"/>
            </a:ln>
          </p:spPr>
        </p:sp>
        <p:sp>
          <p:nvSpPr>
            <p:cNvPr name="AutoShape 15" id="15"/>
            <p:cNvSpPr/>
            <p:nvPr/>
          </p:nvSpPr>
          <p:spPr>
            <a:xfrm>
              <a:off x="0" y="230712"/>
              <a:ext cx="489869" cy="0"/>
            </a:xfrm>
            <a:prstGeom prst="line">
              <a:avLst/>
            </a:prstGeom>
            <a:ln cap="rnd" w="50872">
              <a:solidFill>
                <a:srgbClr val="000000"/>
              </a:solidFill>
              <a:prstDash val="solid"/>
              <a:headEnd type="none" len="sm" w="sm"/>
              <a:tailEnd type="none" len="sm" w="sm"/>
            </a:ln>
          </p:spPr>
        </p:sp>
      </p:grpSp>
      <p:pic>
        <p:nvPicPr>
          <p:cNvPr name="Picture 16" id="16"/>
          <p:cNvPicPr>
            <a:picLocks noChangeAspect="true"/>
          </p:cNvPicPr>
          <p:nvPr/>
        </p:nvPicPr>
        <p:blipFill>
          <a:blip r:embed="rId3"/>
          <a:srcRect l="70477" t="23497" r="0" b="0"/>
          <a:stretch>
            <a:fillRect/>
          </a:stretch>
        </p:blipFill>
        <p:spPr>
          <a:xfrm flipH="true" flipV="false" rot="-5400000">
            <a:off x="12514025" y="4513025"/>
            <a:ext cx="3215480" cy="8332470"/>
          </a:xfrm>
          <a:prstGeom prst="rect">
            <a:avLst/>
          </a:prstGeom>
        </p:spPr>
      </p:pic>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7D8AAB"/>
        </a:solidFill>
      </p:bgPr>
    </p:bg>
    <p:spTree>
      <p:nvGrpSpPr>
        <p:cNvPr id="1" name=""/>
        <p:cNvGrpSpPr/>
        <p:nvPr/>
      </p:nvGrpSpPr>
      <p:grpSpPr>
        <a:xfrm>
          <a:off x="0" y="0"/>
          <a:ext cx="0" cy="0"/>
          <a:chOff x="0" y="0"/>
          <a:chExt cx="0" cy="0"/>
        </a:xfrm>
      </p:grpSpPr>
      <p:sp>
        <p:nvSpPr>
          <p:cNvPr name="Freeform 2" id="2"/>
          <p:cNvSpPr/>
          <p:nvPr/>
        </p:nvSpPr>
        <p:spPr>
          <a:xfrm flipH="false" flipV="false" rot="1012461">
            <a:off x="6757143" y="499975"/>
            <a:ext cx="9508910" cy="9841045"/>
          </a:xfrm>
          <a:custGeom>
            <a:avLst/>
            <a:gdLst/>
            <a:ahLst/>
            <a:cxnLst/>
            <a:rect r="r" b="b" t="t" l="l"/>
            <a:pathLst>
              <a:path h="9841045" w="9508910">
                <a:moveTo>
                  <a:pt x="0" y="0"/>
                </a:moveTo>
                <a:lnTo>
                  <a:pt x="9508910" y="0"/>
                </a:lnTo>
                <a:lnTo>
                  <a:pt x="9508910" y="9841045"/>
                </a:lnTo>
                <a:lnTo>
                  <a:pt x="0" y="9841045"/>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pic>
        <p:nvPicPr>
          <p:cNvPr name="Picture 3" id="3"/>
          <p:cNvPicPr>
            <a:picLocks noChangeAspect="true"/>
          </p:cNvPicPr>
          <p:nvPr/>
        </p:nvPicPr>
        <p:blipFill>
          <a:blip r:embed="rId4"/>
          <a:srcRect l="0" t="0" r="64034" b="46739"/>
          <a:stretch>
            <a:fillRect/>
          </a:stretch>
        </p:blipFill>
        <p:spPr>
          <a:xfrm flipH="true" flipV="false" rot="-5400000">
            <a:off x="1041561" y="-1041561"/>
            <a:ext cx="4331879" cy="6415001"/>
          </a:xfrm>
          <a:prstGeom prst="rect">
            <a:avLst/>
          </a:prstGeom>
        </p:spPr>
      </p:pic>
      <p:grpSp>
        <p:nvGrpSpPr>
          <p:cNvPr name="Group 4" id="4"/>
          <p:cNvGrpSpPr/>
          <p:nvPr/>
        </p:nvGrpSpPr>
        <p:grpSpPr>
          <a:xfrm rot="0">
            <a:off x="1866452" y="1097095"/>
            <a:ext cx="13453723" cy="8646805"/>
            <a:chOff x="0" y="0"/>
            <a:chExt cx="17938297" cy="11529074"/>
          </a:xfrm>
        </p:grpSpPr>
        <p:sp>
          <p:nvSpPr>
            <p:cNvPr name="TextBox 5" id="5"/>
            <p:cNvSpPr txBox="true"/>
            <p:nvPr/>
          </p:nvSpPr>
          <p:spPr>
            <a:xfrm rot="0">
              <a:off x="0" y="2815816"/>
              <a:ext cx="17938297" cy="8713258"/>
            </a:xfrm>
            <a:prstGeom prst="rect">
              <a:avLst/>
            </a:prstGeom>
          </p:spPr>
          <p:txBody>
            <a:bodyPr anchor="t" rtlCol="false" tIns="0" lIns="0" bIns="0" rIns="0">
              <a:spAutoFit/>
            </a:bodyPr>
            <a:lstStyle/>
            <a:p>
              <a:pPr>
                <a:lnSpc>
                  <a:spcPts val="10400"/>
                </a:lnSpc>
              </a:pPr>
              <a:r>
                <a:rPr lang="en-US" sz="8000">
                  <a:solidFill>
                    <a:srgbClr val="000000"/>
                  </a:solidFill>
                  <a:latin typeface="Fredoka"/>
                </a:rPr>
                <a:t>Here the ANN thinks like a human brain so that it can understand human thinking and give the desired solution </a:t>
              </a:r>
            </a:p>
          </p:txBody>
        </p:sp>
        <p:sp>
          <p:nvSpPr>
            <p:cNvPr name="TextBox 6" id="6"/>
            <p:cNvSpPr txBox="true"/>
            <p:nvPr/>
          </p:nvSpPr>
          <p:spPr>
            <a:xfrm rot="0">
              <a:off x="0" y="-76200"/>
              <a:ext cx="17938297" cy="1751753"/>
            </a:xfrm>
            <a:prstGeom prst="rect">
              <a:avLst/>
            </a:prstGeom>
          </p:spPr>
          <p:txBody>
            <a:bodyPr anchor="t" rtlCol="false" tIns="0" lIns="0" bIns="0" rIns="0">
              <a:spAutoFit/>
            </a:bodyPr>
            <a:lstStyle/>
            <a:p>
              <a:pPr>
                <a:lnSpc>
                  <a:spcPts val="10790"/>
                </a:lnSpc>
              </a:pPr>
              <a:r>
                <a:rPr lang="en-US" sz="8300">
                  <a:solidFill>
                    <a:srgbClr val="000000"/>
                  </a:solidFill>
                  <a:latin typeface="Fredoka"/>
                </a:rPr>
                <a:t>The wow in your solution </a:t>
              </a:r>
            </a:p>
          </p:txBody>
        </p:sp>
      </p:gr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FAEF"/>
        </a:solidFill>
      </p:bgPr>
    </p:bg>
    <p:spTree>
      <p:nvGrpSpPr>
        <p:cNvPr id="1" name=""/>
        <p:cNvGrpSpPr/>
        <p:nvPr/>
      </p:nvGrpSpPr>
      <p:grpSpPr>
        <a:xfrm>
          <a:off x="0" y="0"/>
          <a:ext cx="0" cy="0"/>
          <a:chOff x="0" y="0"/>
          <a:chExt cx="0" cy="0"/>
        </a:xfrm>
      </p:grpSpPr>
      <p:sp>
        <p:nvSpPr>
          <p:cNvPr name="Freeform 2" id="2"/>
          <p:cNvSpPr/>
          <p:nvPr/>
        </p:nvSpPr>
        <p:spPr>
          <a:xfrm flipH="false" flipV="false" rot="10090262">
            <a:off x="-2969613" y="5184636"/>
            <a:ext cx="8774007" cy="7633386"/>
          </a:xfrm>
          <a:custGeom>
            <a:avLst/>
            <a:gdLst/>
            <a:ahLst/>
            <a:cxnLst/>
            <a:rect r="r" b="b" t="t" l="l"/>
            <a:pathLst>
              <a:path h="7633386" w="8774007">
                <a:moveTo>
                  <a:pt x="0" y="0"/>
                </a:moveTo>
                <a:lnTo>
                  <a:pt x="8774007" y="0"/>
                </a:lnTo>
                <a:lnTo>
                  <a:pt x="8774007" y="7633386"/>
                </a:lnTo>
                <a:lnTo>
                  <a:pt x="0" y="7633386"/>
                </a:lnTo>
                <a:lnTo>
                  <a:pt x="0" y="0"/>
                </a:lnTo>
                <a:close/>
              </a:path>
            </a:pathLst>
          </a:custGeom>
          <a:blipFill>
            <a:blip r:embed="rId2">
              <a:extLst>
                <a:ext uri="{96DAC541-7B7A-43D3-8B79-37D633B846F1}">
                  <asvg:svgBlip xmlns:asvg="http://schemas.microsoft.com/office/drawing/2016/SVG/main" r:embed="rId3"/>
                </a:ext>
              </a:extLst>
            </a:blip>
            <a:stretch>
              <a:fillRect l="0" t="0" r="0" b="0"/>
            </a:stretch>
          </a:blipFill>
        </p:spPr>
      </p:sp>
      <p:grpSp>
        <p:nvGrpSpPr>
          <p:cNvPr name="Group 3" id="3"/>
          <p:cNvGrpSpPr/>
          <p:nvPr/>
        </p:nvGrpSpPr>
        <p:grpSpPr>
          <a:xfrm rot="0">
            <a:off x="337647" y="1087180"/>
            <a:ext cx="17950353" cy="8498287"/>
            <a:chOff x="0" y="0"/>
            <a:chExt cx="23933804" cy="11331050"/>
          </a:xfrm>
        </p:grpSpPr>
        <p:sp>
          <p:nvSpPr>
            <p:cNvPr name="TextBox 4" id="4"/>
            <p:cNvSpPr txBox="true"/>
            <p:nvPr/>
          </p:nvSpPr>
          <p:spPr>
            <a:xfrm rot="0">
              <a:off x="1300377" y="0"/>
              <a:ext cx="22065423" cy="2375922"/>
            </a:xfrm>
            <a:prstGeom prst="rect">
              <a:avLst/>
            </a:prstGeom>
          </p:spPr>
          <p:txBody>
            <a:bodyPr anchor="t" rtlCol="false" tIns="0" lIns="0" bIns="0" rIns="0">
              <a:spAutoFit/>
            </a:bodyPr>
            <a:lstStyle/>
            <a:p>
              <a:pPr algn="ctr">
                <a:lnSpc>
                  <a:spcPts val="14055"/>
                </a:lnSpc>
              </a:pPr>
              <a:r>
                <a:rPr lang="en-US" sz="11712">
                  <a:solidFill>
                    <a:srgbClr val="000000"/>
                  </a:solidFill>
                  <a:latin typeface="Fredoka"/>
                </a:rPr>
                <a:t>Modelling </a:t>
              </a:r>
            </a:p>
          </p:txBody>
        </p:sp>
        <p:sp>
          <p:nvSpPr>
            <p:cNvPr name="TextBox 5" id="5"/>
            <p:cNvSpPr txBox="true"/>
            <p:nvPr/>
          </p:nvSpPr>
          <p:spPr>
            <a:xfrm rot="0">
              <a:off x="0" y="2962866"/>
              <a:ext cx="23933804" cy="8368184"/>
            </a:xfrm>
            <a:prstGeom prst="rect">
              <a:avLst/>
            </a:prstGeom>
          </p:spPr>
          <p:txBody>
            <a:bodyPr anchor="t" rtlCol="false" tIns="0" lIns="0" bIns="0" rIns="0">
              <a:spAutoFit/>
            </a:bodyPr>
            <a:lstStyle/>
            <a:p>
              <a:pPr algn="just">
                <a:lnSpc>
                  <a:spcPts val="5498"/>
                </a:lnSpc>
              </a:pPr>
              <a:r>
                <a:rPr lang="en-US" sz="4229">
                  <a:solidFill>
                    <a:srgbClr val="000000"/>
                  </a:solidFill>
                  <a:latin typeface="Overpass"/>
                </a:rPr>
                <a:t>Modelling  is done using ANN </a:t>
              </a:r>
            </a:p>
            <a:p>
              <a:pPr algn="just">
                <a:lnSpc>
                  <a:spcPts val="5498"/>
                </a:lnSpc>
              </a:pPr>
            </a:p>
            <a:p>
              <a:pPr algn="just">
                <a:lnSpc>
                  <a:spcPts val="5498"/>
                </a:lnSpc>
              </a:pPr>
              <a:r>
                <a:rPr lang="en-US" sz="4229">
                  <a:solidFill>
                    <a:srgbClr val="000000"/>
                  </a:solidFill>
                  <a:latin typeface="Overpass"/>
                </a:rPr>
                <a:t>1. Data collection </a:t>
              </a:r>
            </a:p>
            <a:p>
              <a:pPr algn="just">
                <a:lnSpc>
                  <a:spcPts val="5498"/>
                </a:lnSpc>
              </a:pPr>
              <a:r>
                <a:rPr lang="en-US" sz="4229">
                  <a:solidFill>
                    <a:srgbClr val="000000"/>
                  </a:solidFill>
                  <a:latin typeface="Overpass"/>
                </a:rPr>
                <a:t>2.Model Architecture</a:t>
              </a:r>
            </a:p>
            <a:p>
              <a:pPr algn="just">
                <a:lnSpc>
                  <a:spcPts val="5498"/>
                </a:lnSpc>
              </a:pPr>
              <a:r>
                <a:rPr lang="en-US" sz="4229">
                  <a:solidFill>
                    <a:srgbClr val="000000"/>
                  </a:solidFill>
                  <a:latin typeface="Overpass"/>
                </a:rPr>
                <a:t>3.Train ANN</a:t>
              </a:r>
            </a:p>
            <a:p>
              <a:pPr algn="just">
                <a:lnSpc>
                  <a:spcPts val="5498"/>
                </a:lnSpc>
              </a:pPr>
              <a:r>
                <a:rPr lang="en-US" sz="4229">
                  <a:solidFill>
                    <a:srgbClr val="000000"/>
                  </a:solidFill>
                  <a:latin typeface="Overpass"/>
                </a:rPr>
                <a:t>4.Model Evaluation</a:t>
              </a:r>
            </a:p>
            <a:p>
              <a:pPr algn="just">
                <a:lnSpc>
                  <a:spcPts val="5498"/>
                </a:lnSpc>
              </a:pPr>
              <a:r>
                <a:rPr lang="en-US" sz="4229">
                  <a:solidFill>
                    <a:srgbClr val="000000"/>
                  </a:solidFill>
                  <a:latin typeface="Overpass"/>
                </a:rPr>
                <a:t>5.Interpretability</a:t>
              </a:r>
            </a:p>
            <a:p>
              <a:pPr algn="just">
                <a:lnSpc>
                  <a:spcPts val="5498"/>
                </a:lnSpc>
              </a:pPr>
              <a:r>
                <a:rPr lang="en-US" sz="4229">
                  <a:solidFill>
                    <a:srgbClr val="000000"/>
                  </a:solidFill>
                  <a:latin typeface="Overpass"/>
                </a:rPr>
                <a:t>6.Deploy</a:t>
              </a:r>
            </a:p>
            <a:p>
              <a:pPr algn="just">
                <a:lnSpc>
                  <a:spcPts val="5498"/>
                </a:lnSpc>
              </a:pPr>
              <a:r>
                <a:rPr lang="en-US" sz="4229">
                  <a:solidFill>
                    <a:srgbClr val="000000"/>
                  </a:solidFill>
                  <a:latin typeface="Overpass"/>
                </a:rPr>
                <a:t>7.Monitor</a:t>
              </a:r>
            </a:p>
          </p:txBody>
        </p:sp>
      </p:gr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DAGBGfwEbIs</dc:identifier>
  <dcterms:modified xsi:type="dcterms:W3CDTF">2011-08-01T06:04:30Z</dcterms:modified>
  <cp:revision>1</cp:revision>
  <dc:title>Group Project Education Presentation in a Purple and Green Animated Abstract Pattern Style</dc:title>
</cp:coreProperties>
</file>

<file path=docProps/thumbnail.jpeg>
</file>